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62" r:id="rId7"/>
    <p:sldId id="265" r:id="rId8"/>
    <p:sldId id="263" r:id="rId9"/>
    <p:sldId id="264" r:id="rId10"/>
    <p:sldId id="267" r:id="rId11"/>
    <p:sldId id="266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818"/>
  </p:normalViewPr>
  <p:slideViewPr>
    <p:cSldViewPr snapToGrid="0" snapToObjects="1">
      <p:cViewPr varScale="1">
        <p:scale>
          <a:sx n="87" d="100"/>
          <a:sy n="87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75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1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65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16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26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90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74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92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43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29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685B-6447-9941-BB97-E758CA3DB0DE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414D-5FE7-8843-897A-933D15D4A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90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8" y="285647"/>
            <a:ext cx="8877300" cy="57404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08879" y="63558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537679" y="6094220"/>
            <a:ext cx="403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Aufstand im Oktober 1917</a:t>
            </a:r>
          </a:p>
        </p:txBody>
      </p:sp>
    </p:spTree>
    <p:extLst>
      <p:ext uri="{BB962C8B-B14F-4D97-AF65-F5344CB8AC3E}">
        <p14:creationId xmlns:p14="http://schemas.microsoft.com/office/powerpoint/2010/main" val="118981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-144541"/>
            <a:ext cx="5418454" cy="7160953"/>
          </a:xfrm>
        </p:spPr>
      </p:pic>
      <p:sp>
        <p:nvSpPr>
          <p:cNvPr id="5" name="Textfeld 4"/>
          <p:cNvSpPr txBox="1"/>
          <p:nvPr/>
        </p:nvSpPr>
        <p:spPr>
          <a:xfrm>
            <a:off x="5801193" y="2383436"/>
            <a:ext cx="398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Gegen </a:t>
            </a:r>
            <a:r>
              <a:rPr lang="de-DE" dirty="0" err="1"/>
              <a:t>Zinovjev</a:t>
            </a:r>
            <a:r>
              <a:rPr lang="de-DE" dirty="0"/>
              <a:t>, Trotzki, Kamenev. 1926.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32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4543269" cy="6167335"/>
          </a:xfrm>
        </p:spPr>
      </p:pic>
      <p:sp>
        <p:nvSpPr>
          <p:cNvPr id="5" name="Textfeld 4"/>
          <p:cNvSpPr txBox="1"/>
          <p:nvPr/>
        </p:nvSpPr>
        <p:spPr>
          <a:xfrm>
            <a:off x="5666282" y="2848131"/>
            <a:ext cx="3630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1927 </a:t>
            </a:r>
            <a:r>
              <a:rPr lang="de-DE" dirty="0"/>
              <a:t>Das Werk Trotzkis ist gestorben</a:t>
            </a:r>
          </a:p>
          <a:p>
            <a:endParaRPr lang="ru-RU" dirty="0"/>
          </a:p>
          <a:p>
            <a:r>
              <a:rPr lang="de-DE" dirty="0"/>
              <a:t>Ausschluss aus der Partei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37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221014"/>
            <a:ext cx="5232156" cy="6636986"/>
          </a:xfrm>
        </p:spPr>
      </p:pic>
      <p:sp>
        <p:nvSpPr>
          <p:cNvPr id="5" name="Textfeld 4"/>
          <p:cNvSpPr txBox="1"/>
          <p:nvPr/>
        </p:nvSpPr>
        <p:spPr>
          <a:xfrm>
            <a:off x="6056026" y="25783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1929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4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4543269" cy="6398973"/>
          </a:xfrm>
        </p:spPr>
      </p:pic>
      <p:sp>
        <p:nvSpPr>
          <p:cNvPr id="5" name="Textfeld 4"/>
          <p:cNvSpPr txBox="1"/>
          <p:nvPr/>
        </p:nvSpPr>
        <p:spPr>
          <a:xfrm>
            <a:off x="5606321" y="230848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1937.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25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841"/>
            <a:ext cx="4854723" cy="6635159"/>
          </a:xfrm>
        </p:spPr>
      </p:pic>
      <p:sp>
        <p:nvSpPr>
          <p:cNvPr id="5" name="Textfeld 4"/>
          <p:cNvSpPr txBox="1"/>
          <p:nvPr/>
        </p:nvSpPr>
        <p:spPr>
          <a:xfrm>
            <a:off x="6295869" y="26382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1937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720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Damnatio</a:t>
            </a:r>
            <a:r>
              <a:rPr lang="de-DE" dirty="0"/>
              <a:t> </a:t>
            </a:r>
            <a:r>
              <a:rPr lang="de-DE" dirty="0" err="1"/>
              <a:t>memoriae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0" y="1195218"/>
            <a:ext cx="5436908" cy="4059559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2" y="1262895"/>
            <a:ext cx="5353630" cy="421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8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4122"/>
            <a:ext cx="9220200" cy="6343157"/>
          </a:xfrm>
        </p:spPr>
      </p:pic>
    </p:spTree>
    <p:extLst>
      <p:ext uri="{BB962C8B-B14F-4D97-AF65-F5344CB8AC3E}">
        <p14:creationId xmlns:p14="http://schemas.microsoft.com/office/powerpoint/2010/main" val="128110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Leo Trotzki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72266" cy="4351338"/>
          </a:xfrm>
        </p:spPr>
        <p:txBody>
          <a:bodyPr>
            <a:normAutofit fontScale="47500" lnSpcReduction="20000"/>
          </a:bodyPr>
          <a:lstStyle/>
          <a:p>
            <a:r>
              <a:rPr lang="de-DE" dirty="0"/>
              <a:t>7. November 1879 – 21. August 1940</a:t>
            </a:r>
          </a:p>
          <a:p>
            <a:r>
              <a:rPr lang="de-DE" dirty="0"/>
              <a:t>Gründer des Petersburger /</a:t>
            </a:r>
            <a:r>
              <a:rPr lang="de-DE" dirty="0" err="1"/>
              <a:t>Petrograder</a:t>
            </a:r>
            <a:r>
              <a:rPr lang="de-DE" dirty="0"/>
              <a:t> Rates (Sowjets) der Arbeiterdeputierten 1905 </a:t>
            </a:r>
          </a:p>
          <a:p>
            <a:r>
              <a:rPr lang="de-DE" dirty="0"/>
              <a:t>Politischer Gefangener 1906: Hauptwerk: „Unsere Revolution“. </a:t>
            </a:r>
          </a:p>
          <a:p>
            <a:r>
              <a:rPr lang="de-DE" dirty="0"/>
              <a:t>Die Theorie der permanenten Revolution</a:t>
            </a:r>
          </a:p>
          <a:p>
            <a:r>
              <a:rPr lang="de-DE" dirty="0"/>
              <a:t>1908-12: in Wien, Herausgeber der Zeitung „Prawda“ (1912 beginnen die Bolschewiki die Parteizeitung unter demselben Namen herauszugeben)</a:t>
            </a:r>
          </a:p>
          <a:p>
            <a:r>
              <a:rPr lang="de-DE" dirty="0"/>
              <a:t>1914-1916: in Paris</a:t>
            </a:r>
          </a:p>
          <a:p>
            <a:r>
              <a:rPr lang="de-DE" dirty="0"/>
              <a:t>1915: Die </a:t>
            </a:r>
            <a:r>
              <a:rPr lang="de-DE" dirty="0" err="1"/>
              <a:t>Zimmerwalder</a:t>
            </a:r>
            <a:r>
              <a:rPr lang="de-DE" dirty="0"/>
              <a:t> Konferenz: Die Internationale Konferenz der linken Sozialisten in der Schweiz. Die „Linke </a:t>
            </a:r>
            <a:r>
              <a:rPr lang="de-DE" dirty="0" err="1"/>
              <a:t>Zimmerwalder</a:t>
            </a:r>
            <a:r>
              <a:rPr lang="de-DE" dirty="0"/>
              <a:t>“, angeführt von Lenin: revolutionärer Flügel. Motto: Die Umwandlung des Imperialistischen Krieges in einen Bürgerkrieg</a:t>
            </a:r>
          </a:p>
          <a:p>
            <a:r>
              <a:rPr lang="de-DE" dirty="0"/>
              <a:t>Die Pazifistischen Zimmerwälder, angeführt von Trotzki:  Manifest: „Für den Frieden ohne Annexionen und Kontributionen.“ </a:t>
            </a:r>
          </a:p>
          <a:p>
            <a:r>
              <a:rPr lang="de-DE" dirty="0"/>
              <a:t>Aus Frankreich verbannt wegen pazifistischen Einstellungen</a:t>
            </a:r>
          </a:p>
          <a:p>
            <a:r>
              <a:rPr lang="de-DE" dirty="0"/>
              <a:t>Ab Januar 1917: in New York. </a:t>
            </a:r>
          </a:p>
          <a:p>
            <a:r>
              <a:rPr lang="de-DE" dirty="0"/>
              <a:t>„Ich war in New York, in der märchenhaften Stadt des kapitalistischen Automatismus. Hier herrscht auf den </a:t>
            </a:r>
            <a:r>
              <a:rPr lang="de-DE" dirty="0" err="1"/>
              <a:t>Strassen</a:t>
            </a:r>
            <a:r>
              <a:rPr lang="de-DE" dirty="0"/>
              <a:t> die ästhetische Theorie des Kubismus und in den Herzen – die Moralphilosophie des Dollars. New York hat mich begeistert, es trifft den Zeitgeist am Besten.“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676431"/>
            <a:ext cx="42037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" y="0"/>
            <a:ext cx="11677338" cy="6610662"/>
          </a:xfrm>
        </p:spPr>
        <p:txBody>
          <a:bodyPr>
            <a:normAutofit fontScale="55000" lnSpcReduction="20000"/>
          </a:bodyPr>
          <a:lstStyle/>
          <a:p>
            <a:r>
              <a:rPr lang="de-DE" dirty="0"/>
              <a:t>4. Mai 1917 Rückkehr nach Russland</a:t>
            </a:r>
          </a:p>
          <a:p>
            <a:r>
              <a:rPr lang="de-DE" dirty="0"/>
              <a:t>Einstieg ins politische Geschehen: Beratende Stimme beim </a:t>
            </a:r>
            <a:r>
              <a:rPr lang="de-DE" dirty="0" err="1"/>
              <a:t>Petrograder</a:t>
            </a:r>
            <a:r>
              <a:rPr lang="de-DE" dirty="0"/>
              <a:t> Sowjet. Von Beginn an kritisch zur Provisorischen Regierung. </a:t>
            </a:r>
          </a:p>
          <a:p>
            <a:r>
              <a:rPr lang="de-DE" dirty="0"/>
              <a:t>Mai 1917 “..die rücksichtslose Logik der Revolution. Die Revolution hatte ihre erste Regierung um ihren Kredit und ihre Kraft gebracht.“ S.244</a:t>
            </a:r>
          </a:p>
          <a:p>
            <a:r>
              <a:rPr lang="de-DE" dirty="0"/>
              <a:t>Permanente Revolution – wird auch zur Lenins Überzeugung. Theoretische Differenzen zwischen L </a:t>
            </a:r>
            <a:r>
              <a:rPr lang="de-DE" dirty="0" err="1"/>
              <a:t>u</a:t>
            </a:r>
            <a:r>
              <a:rPr lang="de-DE" dirty="0"/>
              <a:t> T werden geschlichtet. </a:t>
            </a:r>
          </a:p>
          <a:p>
            <a:r>
              <a:rPr lang="de-DE" dirty="0"/>
              <a:t>Beliebt und verehrt v.a. bei den </a:t>
            </a:r>
            <a:r>
              <a:rPr lang="de-DE" dirty="0" err="1"/>
              <a:t>Kronstädter</a:t>
            </a:r>
            <a:r>
              <a:rPr lang="de-DE" dirty="0"/>
              <a:t> Matrosen und dem </a:t>
            </a:r>
            <a:r>
              <a:rPr lang="de-DE" dirty="0" err="1"/>
              <a:t>Petrograder</a:t>
            </a:r>
            <a:r>
              <a:rPr lang="de-DE" dirty="0"/>
              <a:t> Garnison – große Bedeutung für die „Bolschewisierung“ des Sowjets</a:t>
            </a:r>
          </a:p>
          <a:p>
            <a:r>
              <a:rPr lang="de-DE" dirty="0"/>
              <a:t>„Juli-Aufstand“: vor dem aufständischen Mob das Leben des Sozialrevolutionären V. </a:t>
            </a:r>
            <a:r>
              <a:rPr lang="de-DE" dirty="0" err="1"/>
              <a:t>Tschernov</a:t>
            </a:r>
            <a:r>
              <a:rPr lang="de-DE" dirty="0"/>
              <a:t> gerettet</a:t>
            </a:r>
          </a:p>
          <a:p>
            <a:r>
              <a:rPr lang="de-DE" dirty="0"/>
              <a:t>Nach den „Juli-Tagen“ – verhaftet von der Provisorischen Regierung, bis Anfang September im Gefängnis </a:t>
            </a:r>
            <a:r>
              <a:rPr lang="de-DE" dirty="0" err="1"/>
              <a:t>Kresty</a:t>
            </a:r>
            <a:r>
              <a:rPr lang="de-DE" dirty="0"/>
              <a:t>. Lenin im Finnischen Versteck – Trotzki als Anführer.</a:t>
            </a:r>
          </a:p>
          <a:p>
            <a:r>
              <a:rPr lang="de-DE" dirty="0"/>
              <a:t>Offizierskorps als einzige antibolschewistische Kraft in Petersburg</a:t>
            </a:r>
          </a:p>
          <a:p>
            <a:r>
              <a:rPr lang="de-DE" dirty="0"/>
              <a:t>„der paradoxe Zustand (der Provisorischen Regierung konnte nicht von Dauer sein“. S. 269.</a:t>
            </a:r>
          </a:p>
          <a:p>
            <a:r>
              <a:rPr lang="de-DE" dirty="0"/>
              <a:t>September – wieder Vorsitz des Petr. Sowjets übernommen, Aufruf zum Boykott der „Demokratischen Konferenz“. Trotzki bezeichnet sich ohne Hemmung als Bolschewik</a:t>
            </a:r>
          </a:p>
          <a:p>
            <a:r>
              <a:rPr lang="de-DE" dirty="0"/>
              <a:t>12. Oktober: Gründung des Militärischen Revolutionskomitees</a:t>
            </a:r>
          </a:p>
          <a:p>
            <a:r>
              <a:rPr lang="de-DE" dirty="0"/>
              <a:t>21.-23. Oktober: Die Redekunst Trotzkis überzeugt die Reste des </a:t>
            </a:r>
            <a:r>
              <a:rPr lang="de-DE" dirty="0" err="1"/>
              <a:t>Petrograder</a:t>
            </a:r>
            <a:r>
              <a:rPr lang="de-DE" dirty="0"/>
              <a:t> </a:t>
            </a:r>
            <a:r>
              <a:rPr lang="de-DE" dirty="0" err="1"/>
              <a:t>Garnisons</a:t>
            </a:r>
            <a:r>
              <a:rPr lang="de-DE" dirty="0"/>
              <a:t>, auf die Seite der Bolschewiki überzugehen. </a:t>
            </a:r>
          </a:p>
          <a:p>
            <a:r>
              <a:rPr lang="de-DE" dirty="0"/>
              <a:t>25.-26. Oktober: der bolschewistische Hauptredner auf dem II. Sowjetkongress: </a:t>
            </a:r>
            <a:r>
              <a:rPr lang="de-DE" dirty="0" err="1"/>
              <a:t>Menschewiki</a:t>
            </a:r>
            <a:r>
              <a:rPr lang="de-DE" dirty="0"/>
              <a:t> und Sozialrevolutionäre – auf den Kehrrichthaufen der Geschichte</a:t>
            </a:r>
          </a:p>
          <a:p>
            <a:r>
              <a:rPr lang="de-DE" dirty="0"/>
              <a:t>November 1917: Verteidigung  </a:t>
            </a:r>
            <a:r>
              <a:rPr lang="de-DE" dirty="0" err="1"/>
              <a:t>Petrograds</a:t>
            </a:r>
            <a:r>
              <a:rPr lang="de-DE" dirty="0"/>
              <a:t> vor konterrevolutionären Truppen</a:t>
            </a:r>
          </a:p>
          <a:p>
            <a:r>
              <a:rPr lang="de-DE" dirty="0"/>
              <a:t>Dezember 1917: begründet die Notwendigkeit des Terrors gegen die Gegner der Bolschewiki</a:t>
            </a:r>
          </a:p>
          <a:p>
            <a:r>
              <a:rPr lang="de-DE" dirty="0"/>
              <a:t>Schrift „Terrorismus und Kommunismus“ 1919-1920: Formuliert den Begriff des „Roten Terrors“: „Mittel gegen die todesgeweihte Klasse, die nicht sterben will“. Replik auf Kritik seitens Karl </a:t>
            </a:r>
            <a:r>
              <a:rPr lang="de-DE" dirty="0" err="1"/>
              <a:t>Kautsky</a:t>
            </a:r>
            <a:r>
              <a:rPr lang="de-DE" dirty="0"/>
              <a:t> an die Bolschewiki, die den Bürgerkrieg stifteten.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47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Permanente Revolution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01581"/>
            <a:ext cx="11113957" cy="5456419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Trotzkis Schriften: Originalität statt abstrakten Wirtschaftstheoretischen Denken</a:t>
            </a:r>
          </a:p>
          <a:p>
            <a:r>
              <a:rPr lang="de-DE" dirty="0"/>
              <a:t>Abweichung vom Marxismus (Westen: Kapitalismus </a:t>
            </a:r>
            <a:r>
              <a:rPr lang="de-DE" dirty="0">
                <a:sym typeface="Wingdings"/>
              </a:rPr>
              <a:t> Sozialismus; RU: Feudalismus --&gt; Kapitalismus und Bürgertum)</a:t>
            </a:r>
            <a:r>
              <a:rPr lang="de-DE" dirty="0"/>
              <a:t>: Die Arbeiterschaft wird – infolge ihrer politischen Überlegenheit - die russische Revolution noch vor Beginn der sozialistischen Bewegung im Westen in die sozialistische Phase überführen. Die Revolution „in Permanenz“: Die Erhebung wird sich nicht auf bürgerliche Grenzen beschränken</a:t>
            </a:r>
          </a:p>
          <a:p>
            <a:r>
              <a:rPr lang="de-DE" dirty="0"/>
              <a:t>Haupttriebkraft: Das städtische Proletariat (als Befreier der Bauernschaft)</a:t>
            </a:r>
          </a:p>
          <a:p>
            <a:r>
              <a:rPr lang="de-DE" dirty="0"/>
              <a:t>Trotzki: Bauern als gestaltlose, apolitische Masse; Proletariat- Führer der Nation. </a:t>
            </a:r>
            <a:r>
              <a:rPr lang="de-DE" dirty="0" err="1"/>
              <a:t>Menschewiki</a:t>
            </a:r>
            <a:r>
              <a:rPr lang="de-DE" dirty="0"/>
              <a:t>: Hoffnung auf eine Koalition zwischen Arbeiterschaft und liberalen Intelligenzija. Lenin: Man soll die Bauern nicht unterschätzen, auch sie entfalten eine radikale revolutionäre Energie. Lenins Formel: demokratische Diktatur des Proletariats und der Bauernschaft: Trotzkis Formel: demokratische Diktatur des Proletariats</a:t>
            </a:r>
          </a:p>
          <a:p>
            <a:r>
              <a:rPr lang="de-DE" dirty="0"/>
              <a:t>Trotzki: Revolution als europäische Revolution, als einziger fortlaufender Prozess</a:t>
            </a:r>
          </a:p>
        </p:txBody>
      </p:sp>
    </p:spTree>
    <p:extLst>
      <p:ext uri="{BB962C8B-B14F-4D97-AF65-F5344CB8AC3E}">
        <p14:creationId xmlns:p14="http://schemas.microsoft.com/office/powerpoint/2010/main" val="98895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95281" cy="6086696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9505" y="2595505"/>
            <a:ext cx="4871423" cy="36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5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156490"/>
            <a:ext cx="4282442" cy="5975502"/>
          </a:xfr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4" y="156490"/>
            <a:ext cx="4608226" cy="63593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4852" y="6131992"/>
            <a:ext cx="4855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Trotzki besiegt den Drachen der Konterrevolution 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910466" y="6455157"/>
            <a:ext cx="3636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Frieden und Freiheit im Sowjetstaat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86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8" y="154677"/>
            <a:ext cx="4875143" cy="6703323"/>
          </a:xfrm>
        </p:spPr>
      </p:pic>
      <p:sp>
        <p:nvSpPr>
          <p:cNvPr id="5" name="Textfeld 4"/>
          <p:cNvSpPr txBox="1"/>
          <p:nvPr/>
        </p:nvSpPr>
        <p:spPr>
          <a:xfrm>
            <a:off x="6096000" y="2998033"/>
            <a:ext cx="3689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bolschewistische Freiheit.</a:t>
            </a:r>
          </a:p>
          <a:p>
            <a:r>
              <a:rPr lang="de-DE" dirty="0"/>
              <a:t>Polnisches Propaganda-Plakat 1920er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208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5" y="0"/>
            <a:ext cx="4729006" cy="6676245"/>
          </a:xfrm>
        </p:spPr>
      </p:pic>
      <p:sp>
        <p:nvSpPr>
          <p:cNvPr id="5" name="Textfeld 4"/>
          <p:cNvSpPr txBox="1"/>
          <p:nvPr/>
        </p:nvSpPr>
        <p:spPr>
          <a:xfrm>
            <a:off x="5426439" y="3338122"/>
            <a:ext cx="631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„Keiner kann Lenin werden. Aber jeder kann ein Leninist werden“</a:t>
            </a:r>
          </a:p>
          <a:p>
            <a:r>
              <a:rPr lang="ru-RU" dirty="0"/>
              <a:t>1924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76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695"/>
            <a:ext cx="4663218" cy="5915288"/>
          </a:xfrm>
        </p:spPr>
      </p:pic>
      <p:sp>
        <p:nvSpPr>
          <p:cNvPr id="5" name="Textfeld 4"/>
          <p:cNvSpPr txBox="1"/>
          <p:nvPr/>
        </p:nvSpPr>
        <p:spPr>
          <a:xfrm>
            <a:off x="5726243" y="2803161"/>
            <a:ext cx="457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1926. Das oppositionelle Krankenzimmer</a:t>
            </a:r>
          </a:p>
          <a:p>
            <a:r>
              <a:rPr lang="de-DE" dirty="0"/>
              <a:t>Die Chronischen Kranken. Febris </a:t>
            </a:r>
            <a:r>
              <a:rPr lang="de-DE" dirty="0" err="1"/>
              <a:t>oppositionica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11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Macintosh PowerPoint</Application>
  <PresentationFormat>Breitbild</PresentationFormat>
  <Paragraphs>51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Office-Design</vt:lpstr>
      <vt:lpstr>PowerPoint-Präsentation</vt:lpstr>
      <vt:lpstr>Leo Trotzki </vt:lpstr>
      <vt:lpstr>PowerPoint-Präsentation</vt:lpstr>
      <vt:lpstr>Die Permanente Revolution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Damnatio memoriae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Ekaterina Makhotina</dc:creator>
  <cp:lastModifiedBy>Ekaterina Makhotina</cp:lastModifiedBy>
  <cp:revision>15</cp:revision>
  <dcterms:created xsi:type="dcterms:W3CDTF">2017-06-27T08:14:11Z</dcterms:created>
  <dcterms:modified xsi:type="dcterms:W3CDTF">2023-08-21T08:31:12Z</dcterms:modified>
</cp:coreProperties>
</file>